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6A4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31"/>
    <p:restoredTop sz="93719"/>
  </p:normalViewPr>
  <p:slideViewPr>
    <p:cSldViewPr snapToGrid="0" snapToObjects="1">
      <p:cViewPr varScale="1">
        <p:scale>
          <a:sx n="108" d="100"/>
          <a:sy n="108" d="100"/>
        </p:scale>
        <p:origin x="118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tiff>
</file>

<file path=ppt/media/image3.tiff>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46B79B-3E7D-7643-8960-07D00D8FB753}" type="datetimeFigureOut">
              <a:rPr lang="en-US" smtClean="0"/>
              <a:t>4/17/2019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BB4EBC-1398-9F47-A512-6D63112DC55E}" type="slidenum">
              <a:rPr lang="en-US" smtClean="0"/>
              <a:t>‹#›</a:t>
            </a:fld>
            <a:endParaRPr lang="en-US"/>
          </a:p>
        </p:txBody>
      </p:sp>
    </p:spTree>
    <p:extLst>
      <p:ext uri="{BB962C8B-B14F-4D97-AF65-F5344CB8AC3E}">
        <p14:creationId xmlns:p14="http://schemas.microsoft.com/office/powerpoint/2010/main" val="20974498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BB4EBC-1398-9F47-A512-6D63112DC55E}" type="slidenum">
              <a:rPr lang="en-US" smtClean="0"/>
              <a:t>1</a:t>
            </a:fld>
            <a:endParaRPr lang="en-US"/>
          </a:p>
        </p:txBody>
      </p:sp>
    </p:spTree>
    <p:extLst>
      <p:ext uri="{BB962C8B-B14F-4D97-AF65-F5344CB8AC3E}">
        <p14:creationId xmlns:p14="http://schemas.microsoft.com/office/powerpoint/2010/main" val="8961853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tiff"/><Relationship Id="rId4" Type="http://schemas.openxmlformats.org/officeDocument/2006/relationships/image" Target="../media/image3.tiff"/></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tx2"/>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1456" y="6253076"/>
            <a:ext cx="1779711" cy="455403"/>
          </a:xfrm>
          <a:prstGeom prst="rect">
            <a:avLst/>
          </a:prstGeom>
        </p:spPr>
      </p:pic>
      <p:pic>
        <p:nvPicPr>
          <p:cNvPr id="4" name="Picture 3">
            <a:extLst>
              <a:ext uri="{FF2B5EF4-FFF2-40B4-BE49-F238E27FC236}">
                <a16:creationId xmlns:a16="http://schemas.microsoft.com/office/drawing/2014/main" id="{700D6180-2A6D-5145-A5E6-308AC03E6017}"/>
              </a:ext>
            </a:extLst>
          </p:cNvPr>
          <p:cNvPicPr>
            <a:picLocks noChangeAspect="1"/>
          </p:cNvPicPr>
          <p:nvPr userDrawn="1"/>
        </p:nvPicPr>
        <p:blipFill>
          <a:blip r:embed="rId3"/>
          <a:stretch>
            <a:fillRect/>
          </a:stretch>
        </p:blipFill>
        <p:spPr>
          <a:xfrm>
            <a:off x="4240348" y="6419195"/>
            <a:ext cx="1261042" cy="297606"/>
          </a:xfrm>
          <a:prstGeom prst="rect">
            <a:avLst/>
          </a:prstGeom>
        </p:spPr>
      </p:pic>
      <p:pic>
        <p:nvPicPr>
          <p:cNvPr id="5" name="Picture 4">
            <a:extLst>
              <a:ext uri="{FF2B5EF4-FFF2-40B4-BE49-F238E27FC236}">
                <a16:creationId xmlns:a16="http://schemas.microsoft.com/office/drawing/2014/main" id="{1388F56C-88BC-B64C-8462-58C70E40DD3F}"/>
              </a:ext>
            </a:extLst>
          </p:cNvPr>
          <p:cNvPicPr>
            <a:picLocks noChangeAspect="1"/>
          </p:cNvPicPr>
          <p:nvPr userDrawn="1"/>
        </p:nvPicPr>
        <p:blipFill>
          <a:blip r:embed="rId4"/>
          <a:stretch>
            <a:fillRect/>
          </a:stretch>
        </p:blipFill>
        <p:spPr>
          <a:xfrm>
            <a:off x="8020595" y="6393231"/>
            <a:ext cx="995990" cy="323570"/>
          </a:xfrm>
          <a:prstGeom prst="rect">
            <a:avLst/>
          </a:prstGeom>
        </p:spPr>
      </p:pic>
      <p:pic>
        <p:nvPicPr>
          <p:cNvPr id="6" name="Picture 5">
            <a:extLst>
              <a:ext uri="{FF2B5EF4-FFF2-40B4-BE49-F238E27FC236}">
                <a16:creationId xmlns:a16="http://schemas.microsoft.com/office/drawing/2014/main" id="{506FED58-8585-6547-A519-4913D874C2D2}"/>
              </a:ext>
            </a:extLst>
          </p:cNvPr>
          <p:cNvPicPr>
            <a:picLocks noChangeAspect="1"/>
          </p:cNvPicPr>
          <p:nvPr userDrawn="1"/>
        </p:nvPicPr>
        <p:blipFill>
          <a:blip r:embed="rId5"/>
          <a:stretch>
            <a:fillRect/>
          </a:stretch>
        </p:blipFill>
        <p:spPr>
          <a:xfrm>
            <a:off x="11310079" y="6045753"/>
            <a:ext cx="667944" cy="671047"/>
          </a:xfrm>
          <a:prstGeom prst="rect">
            <a:avLst/>
          </a:prstGeom>
        </p:spPr>
      </p:pic>
    </p:spTree>
    <p:extLst>
      <p:ext uri="{BB962C8B-B14F-4D97-AF65-F5344CB8AC3E}">
        <p14:creationId xmlns:p14="http://schemas.microsoft.com/office/powerpoint/2010/main" val="492456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a:xfrm>
            <a:off x="3479180" y="6356350"/>
            <a:ext cx="7069874" cy="365125"/>
          </a:xfrm>
        </p:spPr>
        <p:txBody>
          <a:bodyPr/>
          <a:lstStyle/>
          <a:p>
            <a:endParaRPr lang="en-US" dirty="0"/>
          </a:p>
        </p:txBody>
      </p:sp>
      <p:sp>
        <p:nvSpPr>
          <p:cNvPr id="6" name="Slide Number Placeholder 5"/>
          <p:cNvSpPr>
            <a:spLocks noGrp="1"/>
          </p:cNvSpPr>
          <p:nvPr>
            <p:ph type="sldNum" sz="quarter" idx="12"/>
          </p:nvPr>
        </p:nvSpPr>
        <p:spPr/>
        <p:txBody>
          <a:bodyPr/>
          <a:lstStyle/>
          <a:p>
            <a:fld id="{1414002D-2998-C147-A390-D3A7D0A1945D}" type="slidenum">
              <a:rPr lang="en-US" smtClean="0"/>
              <a:t>‹#›</a:t>
            </a:fld>
            <a:endParaRPr lang="en-US" dirty="0"/>
          </a:p>
        </p:txBody>
      </p:sp>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182037" y="5941174"/>
            <a:ext cx="654572" cy="830351"/>
          </a:xfrm>
          <a:prstGeom prst="rect">
            <a:avLst/>
          </a:prstGeom>
        </p:spPr>
      </p:pic>
    </p:spTree>
    <p:extLst>
      <p:ext uri="{BB962C8B-B14F-4D97-AF65-F5344CB8AC3E}">
        <p14:creationId xmlns:p14="http://schemas.microsoft.com/office/powerpoint/2010/main" val="364814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608823" y="1825625"/>
            <a:ext cx="5410977" cy="4351338"/>
          </a:xfrm>
        </p:spPr>
        <p:txBody>
          <a:body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199" y="1825625"/>
            <a:ext cx="5409423"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a:xfrm>
            <a:off x="3383256" y="6356350"/>
            <a:ext cx="7165798" cy="365125"/>
          </a:xfrm>
        </p:spPr>
        <p:txBody>
          <a:bodyPr/>
          <a:lstStyle/>
          <a:p>
            <a:endParaRPr lang="en-US"/>
          </a:p>
        </p:txBody>
      </p:sp>
      <p:sp>
        <p:nvSpPr>
          <p:cNvPr id="7" name="Slide Number Placeholder 6"/>
          <p:cNvSpPr>
            <a:spLocks noGrp="1"/>
          </p:cNvSpPr>
          <p:nvPr>
            <p:ph type="sldNum" sz="quarter" idx="12"/>
          </p:nvPr>
        </p:nvSpPr>
        <p:spPr/>
        <p:txBody>
          <a:bodyPr/>
          <a:lstStyle/>
          <a:p>
            <a:fld id="{1414002D-2998-C147-A390-D3A7D0A1945D}" type="slidenum">
              <a:rPr lang="en-US" smtClean="0"/>
              <a:t>‹#›</a:t>
            </a:fld>
            <a:endParaRPr lang="en-US"/>
          </a:p>
        </p:txBody>
      </p:sp>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182037" y="5941174"/>
            <a:ext cx="654572" cy="830351"/>
          </a:xfrm>
          <a:prstGeom prst="rect">
            <a:avLst/>
          </a:prstGeom>
        </p:spPr>
      </p:pic>
    </p:spTree>
    <p:extLst>
      <p:ext uri="{BB962C8B-B14F-4D97-AF65-F5344CB8AC3E}">
        <p14:creationId xmlns:p14="http://schemas.microsoft.com/office/powerpoint/2010/main" val="297493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Footer Placeholder 3"/>
          <p:cNvSpPr>
            <a:spLocks noGrp="1"/>
          </p:cNvSpPr>
          <p:nvPr>
            <p:ph type="ftr" sz="quarter" idx="11"/>
          </p:nvPr>
        </p:nvSpPr>
        <p:spPr>
          <a:xfrm>
            <a:off x="3383256" y="6356350"/>
            <a:ext cx="7165798" cy="365125"/>
          </a:xfrm>
        </p:spPr>
        <p:txBody>
          <a:bodyPr/>
          <a:lstStyle/>
          <a:p>
            <a:endParaRPr lang="en-US"/>
          </a:p>
        </p:txBody>
      </p:sp>
      <p:sp>
        <p:nvSpPr>
          <p:cNvPr id="5" name="Slide Number Placeholder 4"/>
          <p:cNvSpPr>
            <a:spLocks noGrp="1"/>
          </p:cNvSpPr>
          <p:nvPr>
            <p:ph type="sldNum" sz="quarter" idx="12"/>
          </p:nvPr>
        </p:nvSpPr>
        <p:spPr/>
        <p:txBody>
          <a:bodyPr/>
          <a:lstStyle/>
          <a:p>
            <a:fld id="{1414002D-2998-C147-A390-D3A7D0A1945D}" type="slidenum">
              <a:rPr lang="en-US" smtClean="0"/>
              <a:t>‹#›</a:t>
            </a:fld>
            <a:endParaRPr lang="en-US"/>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182037" y="5941174"/>
            <a:ext cx="654572" cy="830351"/>
          </a:xfrm>
          <a:prstGeom prst="rect">
            <a:avLst/>
          </a:prstGeom>
        </p:spPr>
      </p:pic>
    </p:spTree>
    <p:extLst>
      <p:ext uri="{BB962C8B-B14F-4D97-AF65-F5344CB8AC3E}">
        <p14:creationId xmlns:p14="http://schemas.microsoft.com/office/powerpoint/2010/main" val="1366276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a:xfrm>
            <a:off x="3383256" y="6356350"/>
            <a:ext cx="7165798" cy="365125"/>
          </a:xfrm>
        </p:spPr>
        <p:txBody>
          <a:bodyPr/>
          <a:lstStyle/>
          <a:p>
            <a:endParaRPr lang="en-US"/>
          </a:p>
        </p:txBody>
      </p:sp>
      <p:sp>
        <p:nvSpPr>
          <p:cNvPr id="4" name="Slide Number Placeholder 3"/>
          <p:cNvSpPr>
            <a:spLocks noGrp="1"/>
          </p:cNvSpPr>
          <p:nvPr>
            <p:ph type="sldNum" sz="quarter" idx="12"/>
          </p:nvPr>
        </p:nvSpPr>
        <p:spPr/>
        <p:txBody>
          <a:bodyPr/>
          <a:lstStyle/>
          <a:p>
            <a:fld id="{1414002D-2998-C147-A390-D3A7D0A1945D}" type="slidenum">
              <a:rPr lang="en-US" smtClean="0"/>
              <a:t>‹#›</a:t>
            </a:fld>
            <a:endParaRPr lang="en-US"/>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r="79828"/>
          <a:stretch/>
        </p:blipFill>
        <p:spPr>
          <a:xfrm>
            <a:off x="182037" y="5941174"/>
            <a:ext cx="654572" cy="830351"/>
          </a:xfrm>
          <a:prstGeom prst="rect">
            <a:avLst/>
          </a:prstGeom>
        </p:spPr>
      </p:pic>
    </p:spTree>
    <p:extLst>
      <p:ext uri="{BB962C8B-B14F-4D97-AF65-F5344CB8AC3E}">
        <p14:creationId xmlns:p14="http://schemas.microsoft.com/office/powerpoint/2010/main" val="21119481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8823" y="313182"/>
            <a:ext cx="109728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8824" y="1728439"/>
            <a:ext cx="10972800" cy="444852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4449338" y="6356350"/>
            <a:ext cx="6099716" cy="365125"/>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7473" y="6356350"/>
            <a:ext cx="854150" cy="365125"/>
          </a:xfrm>
          <a:prstGeom prst="rect">
            <a:avLst/>
          </a:prstGeom>
        </p:spPr>
        <p:txBody>
          <a:bodyPr vert="horz" lIns="91440" tIns="45720" rIns="91440" bIns="45720" rtlCol="0" anchor="ctr"/>
          <a:lstStyle>
            <a:lvl1pPr algn="r">
              <a:defRPr sz="1800">
                <a:solidFill>
                  <a:schemeClr val="tx1">
                    <a:tint val="75000"/>
                  </a:schemeClr>
                </a:solidFill>
              </a:defRPr>
            </a:lvl1pPr>
          </a:lstStyle>
          <a:p>
            <a:fld id="{1414002D-2998-C147-A390-D3A7D0A1945D}" type="slidenum">
              <a:rPr lang="en-US" smtClean="0"/>
              <a:pPr/>
              <a:t>‹#›</a:t>
            </a:fld>
            <a:endParaRPr lang="en-US"/>
          </a:p>
        </p:txBody>
      </p:sp>
    </p:spTree>
    <p:extLst>
      <p:ext uri="{BB962C8B-B14F-4D97-AF65-F5344CB8AC3E}">
        <p14:creationId xmlns:p14="http://schemas.microsoft.com/office/powerpoint/2010/main" val="503072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5" r:id="rId5"/>
  </p:sldLayoutIdLst>
  <p:hf hdr="0" ftr="0" dt="0"/>
  <p:txStyles>
    <p:titleStyle>
      <a:lvl1pPr algn="l" defTabSz="914400" rtl="0" eaLnBrk="1" latinLnBrk="0" hangingPunct="1">
        <a:lnSpc>
          <a:spcPct val="90000"/>
        </a:lnSpc>
        <a:spcBef>
          <a:spcPct val="0"/>
        </a:spcBef>
        <a:buNone/>
        <a:defRPr sz="4400" kern="1200">
          <a:solidFill>
            <a:schemeClr val="tx2"/>
          </a:solidFill>
          <a:latin typeface="Century Gothic" charset="0"/>
          <a:ea typeface="Century Gothic" charset="0"/>
          <a:cs typeface="Century Gothic" charset="0"/>
        </a:defRPr>
      </a:lvl1pPr>
    </p:titleStyle>
    <p:bodyStyle>
      <a:lvl1pPr marL="228600" indent="-228600" algn="l" defTabSz="914400" rtl="0" eaLnBrk="1" latinLnBrk="0" hangingPunct="1">
        <a:lnSpc>
          <a:spcPct val="120000"/>
        </a:lnSpc>
        <a:spcBef>
          <a:spcPts val="1000"/>
        </a:spcBef>
        <a:spcAft>
          <a:spcPts val="600"/>
        </a:spcAft>
        <a:buFont typeface="Arial"/>
        <a:buChar char="•"/>
        <a:defRPr sz="2800" kern="1200">
          <a:solidFill>
            <a:schemeClr val="tx1"/>
          </a:solidFill>
          <a:latin typeface="Century Gothic" charset="0"/>
          <a:ea typeface="Century Gothic" charset="0"/>
          <a:cs typeface="Century Gothic" charset="0"/>
        </a:defRPr>
      </a:lvl1pPr>
      <a:lvl2pPr marL="685800" indent="-228600" algn="l" defTabSz="914400" rtl="0" eaLnBrk="1" latinLnBrk="0" hangingPunct="1">
        <a:lnSpc>
          <a:spcPct val="120000"/>
        </a:lnSpc>
        <a:spcBef>
          <a:spcPts val="500"/>
        </a:spcBef>
        <a:spcAft>
          <a:spcPts val="600"/>
        </a:spcAft>
        <a:buFont typeface="Arial"/>
        <a:buChar char="•"/>
        <a:defRPr sz="2400" kern="1200">
          <a:solidFill>
            <a:schemeClr val="tx1"/>
          </a:solidFill>
          <a:latin typeface="Century Gothic" charset="0"/>
          <a:ea typeface="Century Gothic" charset="0"/>
          <a:cs typeface="Century Gothic" charset="0"/>
        </a:defRPr>
      </a:lvl2pPr>
      <a:lvl3pPr marL="1143000" indent="-228600" algn="l" defTabSz="914400" rtl="0" eaLnBrk="1" latinLnBrk="0" hangingPunct="1">
        <a:lnSpc>
          <a:spcPct val="120000"/>
        </a:lnSpc>
        <a:spcBef>
          <a:spcPts val="500"/>
        </a:spcBef>
        <a:spcAft>
          <a:spcPts val="600"/>
        </a:spcAft>
        <a:buFont typeface="Arial"/>
        <a:buChar char="•"/>
        <a:defRPr sz="2000" kern="1200">
          <a:solidFill>
            <a:schemeClr val="tx1"/>
          </a:solidFill>
          <a:latin typeface="Century Gothic" charset="0"/>
          <a:ea typeface="Century Gothic" charset="0"/>
          <a:cs typeface="Century Gothic" charset="0"/>
        </a:defRPr>
      </a:lvl3pPr>
      <a:lvl4pPr marL="1600200" indent="-228600" algn="l" defTabSz="914400" rtl="0" eaLnBrk="1" latinLnBrk="0" hangingPunct="1">
        <a:lnSpc>
          <a:spcPct val="120000"/>
        </a:lnSpc>
        <a:spcBef>
          <a:spcPts val="500"/>
        </a:spcBef>
        <a:spcAft>
          <a:spcPts val="600"/>
        </a:spcAft>
        <a:buFont typeface="Arial"/>
        <a:buChar char="•"/>
        <a:defRPr sz="1800" kern="1200">
          <a:solidFill>
            <a:schemeClr val="tx1"/>
          </a:solidFill>
          <a:latin typeface="Century Gothic" charset="0"/>
          <a:ea typeface="Century Gothic" charset="0"/>
          <a:cs typeface="Century Gothic" charset="0"/>
        </a:defRPr>
      </a:lvl4pPr>
      <a:lvl5pPr marL="2057400" indent="-228600" algn="l" defTabSz="914400" rtl="0" eaLnBrk="1" latinLnBrk="0" hangingPunct="1">
        <a:lnSpc>
          <a:spcPct val="120000"/>
        </a:lnSpc>
        <a:spcBef>
          <a:spcPts val="500"/>
        </a:spcBef>
        <a:spcAft>
          <a:spcPts val="600"/>
        </a:spcAft>
        <a:buFont typeface="Arial"/>
        <a:buChar char="•"/>
        <a:defRPr sz="1800" kern="1200">
          <a:solidFill>
            <a:schemeClr val="tx1"/>
          </a:solidFill>
          <a:latin typeface="Century Gothic" charset="0"/>
          <a:ea typeface="Century Gothic" charset="0"/>
          <a:cs typeface="Century Gothic"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92000" cy="945157"/>
          </a:xfrm>
          <a:prstGeom prst="rect">
            <a:avLst/>
          </a:prstGeom>
          <a:solidFill>
            <a:srgbClr val="2C6A48"/>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276497" y="150920"/>
            <a:ext cx="11639006" cy="467882"/>
          </a:xfrm>
        </p:spPr>
        <p:txBody>
          <a:bodyPr>
            <a:noAutofit/>
          </a:bodyPr>
          <a:lstStyle/>
          <a:p>
            <a:r>
              <a:rPr lang="en-US" sz="2400" dirty="0">
                <a:solidFill>
                  <a:schemeClr val="accent6">
                    <a:lumMod val="20000"/>
                    <a:lumOff val="80000"/>
                  </a:schemeClr>
                </a:solidFill>
              </a:rPr>
              <a:t>Measuring Power System Resilience Based on Empirical </a:t>
            </a:r>
            <a:r>
              <a:rPr lang="en-US" sz="2400" dirty="0" smtClean="0">
                <a:solidFill>
                  <a:schemeClr val="accent6">
                    <a:lumMod val="20000"/>
                    <a:lumOff val="80000"/>
                  </a:schemeClr>
                </a:solidFill>
              </a:rPr>
              <a:t>Data</a:t>
            </a:r>
            <a:endParaRPr lang="en-US" sz="2400" dirty="0">
              <a:solidFill>
                <a:schemeClr val="accent6">
                  <a:lumMod val="20000"/>
                  <a:lumOff val="80000"/>
                </a:schemeClr>
              </a:solidFill>
            </a:endParaRPr>
          </a:p>
        </p:txBody>
      </p:sp>
      <p:sp>
        <p:nvSpPr>
          <p:cNvPr id="3" name="Subtitle 2"/>
          <p:cNvSpPr>
            <a:spLocks noGrp="1"/>
          </p:cNvSpPr>
          <p:nvPr>
            <p:ph type="subTitle" idx="1"/>
          </p:nvPr>
        </p:nvSpPr>
        <p:spPr>
          <a:xfrm>
            <a:off x="276497" y="618802"/>
            <a:ext cx="11639006" cy="326355"/>
          </a:xfrm>
        </p:spPr>
        <p:txBody>
          <a:bodyPr>
            <a:normAutofit/>
          </a:bodyPr>
          <a:lstStyle/>
          <a:p>
            <a:r>
              <a:rPr lang="en-US" sz="1200" dirty="0" smtClean="0">
                <a:solidFill>
                  <a:schemeClr val="bg1"/>
                </a:solidFill>
              </a:rPr>
              <a:t>Molly Rose Kelly-Gorham, Paul Hines, Ian </a:t>
            </a:r>
            <a:r>
              <a:rPr lang="en-US" sz="1200" dirty="0">
                <a:solidFill>
                  <a:schemeClr val="bg1"/>
                </a:solidFill>
              </a:rPr>
              <a:t>Dobson (</a:t>
            </a:r>
            <a:r>
              <a:rPr lang="en-US" sz="1200" dirty="0" smtClean="0">
                <a:solidFill>
                  <a:schemeClr val="bg1"/>
                </a:solidFill>
              </a:rPr>
              <a:t>ISU)</a:t>
            </a:r>
            <a:endParaRPr lang="en-US" sz="1200" dirty="0">
              <a:solidFill>
                <a:schemeClr val="bg1"/>
              </a:solidFill>
            </a:endParaRPr>
          </a:p>
        </p:txBody>
      </p:sp>
      <p:pic>
        <p:nvPicPr>
          <p:cNvPr id="7" name="Picture 6">
            <a:extLst>
              <a:ext uri="{FF2B5EF4-FFF2-40B4-BE49-F238E27FC236}">
                <a16:creationId xmlns:a16="http://schemas.microsoft.com/office/drawing/2014/main" id="{9BF1C900-17C6-8341-8482-D95895AECB5A}"/>
              </a:ext>
            </a:extLst>
          </p:cNvPr>
          <p:cNvPicPr>
            <a:picLocks noChangeAspect="1"/>
          </p:cNvPicPr>
          <p:nvPr/>
        </p:nvPicPr>
        <p:blipFill>
          <a:blip r:embed="rId3"/>
          <a:stretch>
            <a:fillRect/>
          </a:stretch>
        </p:blipFill>
        <p:spPr>
          <a:xfrm>
            <a:off x="8873002" y="4111084"/>
            <a:ext cx="2909600" cy="1667209"/>
          </a:xfrm>
          <a:prstGeom prst="rect">
            <a:avLst/>
          </a:prstGeom>
        </p:spPr>
      </p:pic>
      <p:sp>
        <p:nvSpPr>
          <p:cNvPr id="8" name="TextBox 7">
            <a:extLst>
              <a:ext uri="{FF2B5EF4-FFF2-40B4-BE49-F238E27FC236}">
                <a16:creationId xmlns:a16="http://schemas.microsoft.com/office/drawing/2014/main" id="{0BC4D14D-576D-444E-8190-05AC06EB3537}"/>
              </a:ext>
            </a:extLst>
          </p:cNvPr>
          <p:cNvSpPr txBox="1"/>
          <p:nvPr/>
        </p:nvSpPr>
        <p:spPr>
          <a:xfrm>
            <a:off x="276497" y="988134"/>
            <a:ext cx="1135247" cy="369332"/>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Abstract</a:t>
            </a:r>
            <a:endParaRPr lang="en-US" dirty="0">
              <a:solidFill>
                <a:schemeClr val="tx2"/>
              </a:solidFill>
              <a:latin typeface="Century Gothic" panose="020B0502020202020204" pitchFamily="34" charset="0"/>
            </a:endParaRPr>
          </a:p>
        </p:txBody>
      </p:sp>
      <p:sp>
        <p:nvSpPr>
          <p:cNvPr id="9" name="TextBox 8">
            <a:extLst>
              <a:ext uri="{FF2B5EF4-FFF2-40B4-BE49-F238E27FC236}">
                <a16:creationId xmlns:a16="http://schemas.microsoft.com/office/drawing/2014/main" id="{82A44190-2719-934B-8297-CE0A208F45FE}"/>
              </a:ext>
            </a:extLst>
          </p:cNvPr>
          <p:cNvSpPr txBox="1"/>
          <p:nvPr/>
        </p:nvSpPr>
        <p:spPr>
          <a:xfrm>
            <a:off x="204185" y="1529802"/>
            <a:ext cx="3053920" cy="1446550"/>
          </a:xfrm>
          <a:prstGeom prst="rect">
            <a:avLst/>
          </a:prstGeom>
          <a:noFill/>
        </p:spPr>
        <p:txBody>
          <a:bodyPr wrap="square" rtlCol="0">
            <a:spAutoFit/>
          </a:bodyPr>
          <a:lstStyle/>
          <a:p>
            <a:r>
              <a:rPr lang="en-US" sz="800" b="1" dirty="0">
                <a:latin typeface="Century Gothic" panose="020B0502020202020204" pitchFamily="34" charset="0"/>
              </a:rPr>
              <a:t>This </a:t>
            </a:r>
            <a:r>
              <a:rPr lang="en-US" sz="800" b="1" dirty="0" smtClean="0">
                <a:latin typeface="Century Gothic" panose="020B0502020202020204" pitchFamily="34" charset="0"/>
              </a:rPr>
              <a:t>work </a:t>
            </a:r>
            <a:r>
              <a:rPr lang="en-US" sz="800" b="1" dirty="0">
                <a:latin typeface="Century Gothic" panose="020B0502020202020204" pitchFamily="34" charset="0"/>
              </a:rPr>
              <a:t>provides a new integrated approach to quantify resilience in electric power transmission networks and demonstrates the approach by measuring the impact of potential improvements to a power system. A novel aspect is the use of empirical data to develop the probability distributions that drive the model. Research on power system resilience is motivated by climate change, which increases the severity of large storms, and concerns about potential attacks on the electricity infrastructure. A key first step is to quantify the overall resilience of a particular power system. </a:t>
            </a:r>
            <a:endParaRPr lang="en-US" sz="800" b="1" dirty="0">
              <a:latin typeface="Century Gothic" panose="020B0502020202020204" pitchFamily="34" charset="0"/>
            </a:endParaRPr>
          </a:p>
        </p:txBody>
      </p:sp>
      <p:sp>
        <p:nvSpPr>
          <p:cNvPr id="10" name="TextBox 9">
            <a:extLst>
              <a:ext uri="{FF2B5EF4-FFF2-40B4-BE49-F238E27FC236}">
                <a16:creationId xmlns:a16="http://schemas.microsoft.com/office/drawing/2014/main" id="{38EBFFBF-3DC4-F548-8EE0-3B6961A7AFDE}"/>
              </a:ext>
            </a:extLst>
          </p:cNvPr>
          <p:cNvSpPr txBox="1"/>
          <p:nvPr/>
        </p:nvSpPr>
        <p:spPr>
          <a:xfrm>
            <a:off x="4216788" y="988134"/>
            <a:ext cx="2943434" cy="369332"/>
          </a:xfrm>
          <a:prstGeom prst="rect">
            <a:avLst/>
          </a:prstGeom>
          <a:noFill/>
        </p:spPr>
        <p:txBody>
          <a:bodyPr wrap="none" rtlCol="0">
            <a:spAutoFit/>
          </a:bodyPr>
          <a:lstStyle/>
          <a:p>
            <a:r>
              <a:rPr lang="en-US" dirty="0">
                <a:solidFill>
                  <a:schemeClr val="tx2"/>
                </a:solidFill>
                <a:latin typeface="Century Gothic" panose="020B0502020202020204" pitchFamily="34" charset="0"/>
              </a:rPr>
              <a:t>Computational methods</a:t>
            </a:r>
          </a:p>
        </p:txBody>
      </p:sp>
      <p:cxnSp>
        <p:nvCxnSpPr>
          <p:cNvPr id="12" name="Straight Connector 11">
            <a:extLst>
              <a:ext uri="{FF2B5EF4-FFF2-40B4-BE49-F238E27FC236}">
                <a16:creationId xmlns:a16="http://schemas.microsoft.com/office/drawing/2014/main" id="{EF367D6A-1AD0-324E-9F5E-81BCC9BD644D}"/>
              </a:ext>
            </a:extLst>
          </p:cNvPr>
          <p:cNvCxnSpPr/>
          <p:nvPr/>
        </p:nvCxnSpPr>
        <p:spPr>
          <a:xfrm>
            <a:off x="0" y="948842"/>
            <a:ext cx="12192000" cy="0"/>
          </a:xfrm>
          <a:prstGeom prst="line">
            <a:avLst/>
          </a:prstGeom>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EA04AA34-C300-244C-BBFE-1C9D5DF16E1D}"/>
              </a:ext>
            </a:extLst>
          </p:cNvPr>
          <p:cNvSpPr txBox="1"/>
          <p:nvPr/>
        </p:nvSpPr>
        <p:spPr>
          <a:xfrm>
            <a:off x="8758230" y="3486660"/>
            <a:ext cx="3315331" cy="646331"/>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Future Work:</a:t>
            </a:r>
          </a:p>
          <a:p>
            <a:r>
              <a:rPr lang="en-US" dirty="0" smtClean="0">
                <a:solidFill>
                  <a:schemeClr val="tx2"/>
                </a:solidFill>
                <a:latin typeface="Century Gothic" panose="020B0502020202020204" pitchFamily="34" charset="0"/>
              </a:rPr>
              <a:t>Interdependence </a:t>
            </a:r>
            <a:r>
              <a:rPr lang="en-US" dirty="0">
                <a:solidFill>
                  <a:schemeClr val="tx2"/>
                </a:solidFill>
                <a:latin typeface="Century Gothic" panose="020B0502020202020204" pitchFamily="34" charset="0"/>
              </a:rPr>
              <a:t>modeling</a:t>
            </a:r>
          </a:p>
        </p:txBody>
      </p:sp>
      <p:sp>
        <p:nvSpPr>
          <p:cNvPr id="23" name="TextBox 22">
            <a:extLst>
              <a:ext uri="{FF2B5EF4-FFF2-40B4-BE49-F238E27FC236}">
                <a16:creationId xmlns:a16="http://schemas.microsoft.com/office/drawing/2014/main" id="{65BAB62F-24B5-B442-87D6-F989936C4275}"/>
              </a:ext>
            </a:extLst>
          </p:cNvPr>
          <p:cNvSpPr txBox="1"/>
          <p:nvPr/>
        </p:nvSpPr>
        <p:spPr>
          <a:xfrm>
            <a:off x="8839880" y="5778293"/>
            <a:ext cx="3318998" cy="553998"/>
          </a:xfrm>
          <a:prstGeom prst="rect">
            <a:avLst/>
          </a:prstGeom>
          <a:noFill/>
        </p:spPr>
        <p:txBody>
          <a:bodyPr wrap="square" rtlCol="0">
            <a:spAutoFit/>
          </a:bodyPr>
          <a:lstStyle/>
          <a:p>
            <a:pPr marL="171450" indent="-171450">
              <a:buFont typeface="Arial" panose="020B0604020202020204" pitchFamily="34" charset="0"/>
              <a:buChar char="•"/>
            </a:pPr>
            <a:r>
              <a:rPr lang="en-US" sz="1000" dirty="0">
                <a:latin typeface="Century Gothic" panose="020B0502020202020204" pitchFamily="34" charset="0"/>
              </a:rPr>
              <a:t>Coupling power system, natural gas and communication system models</a:t>
            </a:r>
          </a:p>
          <a:p>
            <a:pPr marL="171450" indent="-171450">
              <a:buFont typeface="Arial" panose="020B0604020202020204" pitchFamily="34" charset="0"/>
              <a:buChar char="•"/>
            </a:pPr>
            <a:endParaRPr lang="en-US" sz="1000" dirty="0">
              <a:latin typeface="Century Gothic" panose="020B0502020202020204" pitchFamily="34" charset="0"/>
            </a:endParaRPr>
          </a:p>
        </p:txBody>
      </p:sp>
      <p:sp>
        <p:nvSpPr>
          <p:cNvPr id="29" name="TextBox 28">
            <a:extLst>
              <a:ext uri="{FF2B5EF4-FFF2-40B4-BE49-F238E27FC236}">
                <a16:creationId xmlns:a16="http://schemas.microsoft.com/office/drawing/2014/main" id="{EECDFDEC-54FD-114A-9344-4B506442D9FD}"/>
              </a:ext>
            </a:extLst>
          </p:cNvPr>
          <p:cNvSpPr txBox="1"/>
          <p:nvPr/>
        </p:nvSpPr>
        <p:spPr>
          <a:xfrm>
            <a:off x="8758230" y="988134"/>
            <a:ext cx="2186817" cy="369332"/>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Preliminary Results</a:t>
            </a:r>
            <a:endParaRPr lang="en-US" dirty="0">
              <a:solidFill>
                <a:schemeClr val="tx2"/>
              </a:solidFill>
              <a:latin typeface="Century Gothic" panose="020B0502020202020204" pitchFamily="34" charset="0"/>
            </a:endParaRPr>
          </a:p>
        </p:txBody>
      </p:sp>
      <p:sp>
        <p:nvSpPr>
          <p:cNvPr id="27" name="TextBox 26">
            <a:extLst>
              <a:ext uri="{FF2B5EF4-FFF2-40B4-BE49-F238E27FC236}">
                <a16:creationId xmlns:a16="http://schemas.microsoft.com/office/drawing/2014/main" id="{0BC4D14D-576D-444E-8190-05AC06EB3537}"/>
              </a:ext>
            </a:extLst>
          </p:cNvPr>
          <p:cNvSpPr txBox="1"/>
          <p:nvPr/>
        </p:nvSpPr>
        <p:spPr>
          <a:xfrm>
            <a:off x="276497" y="2964022"/>
            <a:ext cx="1555234" cy="369332"/>
          </a:xfrm>
          <a:prstGeom prst="rect">
            <a:avLst/>
          </a:prstGeom>
          <a:noFill/>
        </p:spPr>
        <p:txBody>
          <a:bodyPr wrap="none" rtlCol="0">
            <a:spAutoFit/>
          </a:bodyPr>
          <a:lstStyle/>
          <a:p>
            <a:r>
              <a:rPr lang="en-US" dirty="0" smtClean="0">
                <a:solidFill>
                  <a:schemeClr val="tx2"/>
                </a:solidFill>
                <a:latin typeface="Century Gothic" panose="020B0502020202020204" pitchFamily="34" charset="0"/>
              </a:rPr>
              <a:t>Background</a:t>
            </a:r>
            <a:endParaRPr lang="en-US" dirty="0">
              <a:solidFill>
                <a:schemeClr val="tx2"/>
              </a:solidFill>
              <a:latin typeface="Century Gothic" panose="020B0502020202020204" pitchFamily="34" charset="0"/>
            </a:endParaRPr>
          </a:p>
        </p:txBody>
      </p:sp>
      <p:sp>
        <p:nvSpPr>
          <p:cNvPr id="32" name="TextBox 31">
            <a:extLst>
              <a:ext uri="{FF2B5EF4-FFF2-40B4-BE49-F238E27FC236}">
                <a16:creationId xmlns:a16="http://schemas.microsoft.com/office/drawing/2014/main" id="{82A44190-2719-934B-8297-CE0A208F45FE}"/>
              </a:ext>
            </a:extLst>
          </p:cNvPr>
          <p:cNvSpPr txBox="1"/>
          <p:nvPr/>
        </p:nvSpPr>
        <p:spPr>
          <a:xfrm>
            <a:off x="204185" y="3467037"/>
            <a:ext cx="3053920" cy="2308324"/>
          </a:xfrm>
          <a:prstGeom prst="rect">
            <a:avLst/>
          </a:prstGeom>
          <a:noFill/>
        </p:spPr>
        <p:txBody>
          <a:bodyPr wrap="square" rtlCol="0">
            <a:spAutoFit/>
          </a:bodyPr>
          <a:lstStyle/>
          <a:p>
            <a:r>
              <a:rPr lang="en-US" sz="800" dirty="0">
                <a:latin typeface="Century Gothic" panose="020B0502020202020204" pitchFamily="34" charset="0"/>
              </a:rPr>
              <a:t>There is a broad existing literature which focuses on each individual stage of the resilience problem, such as component reliability, or cascading failures, or restoration,  but there is not much previous work that analyzes all the stages of resilience together to quantify the overall resilience. Previous work quantifies the vulnerability of components to natural forces such as weather  \cite{Dunn18},  and quantifies the impact of cascading failures on power outages \cite{Kim_distLS_cascades,clarfeld_assessing_2018}. And many have studied the restoration process after large power outages \cite{Adibi94,Ian18,coffrin15}.  Other more comprehensive efforts have produced frameworks and metrics to measure resilience \cite{</a:t>
            </a:r>
            <a:r>
              <a:rPr lang="en-US" sz="800" dirty="0" err="1">
                <a:latin typeface="Century Gothic" panose="020B0502020202020204" pitchFamily="34" charset="0"/>
              </a:rPr>
              <a:t>Bruneau:Resilience-earthquake,Panteli:MetricsResilience</a:t>
            </a:r>
            <a:r>
              <a:rPr lang="en-US" sz="800" dirty="0">
                <a:latin typeface="Century Gothic" panose="020B0502020202020204" pitchFamily="34" charset="0"/>
              </a:rPr>
              <a:t>}, and have estimated  system resilience to certain hazards by applying a good measure of component outages into a resilience framework  \cite{</a:t>
            </a:r>
            <a:r>
              <a:rPr lang="en-US" sz="800" dirty="0" err="1">
                <a:latin typeface="Century Gothic" panose="020B0502020202020204" pitchFamily="34" charset="0"/>
              </a:rPr>
              <a:t>Panteli:Fragil-Prob-Adapt</a:t>
            </a:r>
            <a:r>
              <a:rPr lang="en-US" sz="800" dirty="0">
                <a:latin typeface="Century Gothic" panose="020B0502020202020204" pitchFamily="34" charset="0"/>
              </a:rPr>
              <a:t>}.</a:t>
            </a:r>
            <a:endParaRPr lang="en-US" sz="800" dirty="0">
              <a:latin typeface="Century Gothic" panose="020B0502020202020204" pitchFamily="34" charset="0"/>
            </a:endParaRPr>
          </a:p>
        </p:txBody>
      </p:sp>
      <p:pic>
        <p:nvPicPr>
          <p:cNvPr id="24" name="Picture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73002" y="1343789"/>
            <a:ext cx="2913546" cy="2185160"/>
          </a:xfrm>
          <a:prstGeom prst="rect">
            <a:avLst/>
          </a:prstGeom>
        </p:spPr>
      </p:pic>
      <p:sp>
        <p:nvSpPr>
          <p:cNvPr id="33" name="TextBox 32">
            <a:extLst>
              <a:ext uri="{FF2B5EF4-FFF2-40B4-BE49-F238E27FC236}">
                <a16:creationId xmlns:a16="http://schemas.microsoft.com/office/drawing/2014/main" id="{82A44190-2719-934B-8297-CE0A208F45FE}"/>
              </a:ext>
            </a:extLst>
          </p:cNvPr>
          <p:cNvSpPr txBox="1"/>
          <p:nvPr/>
        </p:nvSpPr>
        <p:spPr>
          <a:xfrm>
            <a:off x="3737499" y="1343735"/>
            <a:ext cx="4733718" cy="1446550"/>
          </a:xfrm>
          <a:prstGeom prst="rect">
            <a:avLst/>
          </a:prstGeom>
          <a:noFill/>
        </p:spPr>
        <p:txBody>
          <a:bodyPr wrap="square" rtlCol="0">
            <a:spAutoFit/>
          </a:bodyPr>
          <a:lstStyle/>
          <a:p>
            <a:r>
              <a:rPr lang="en-US" sz="800" dirty="0"/>
              <a:t>In this work, we aim to evaluate resilience comprehensively by approximating multiple stages of resilience with probability distributions driven by real data. The number of lines which make up the various contingencies and the recovery time of each line removed from the contingencies were chosen based on distributions derived from data from a large USA utility \cite{BPAdata,Ian18}. A load shedding optimization is used to determine the initial load shed in the system. The restoration times realized from the empirical distribution are used to update the status of the lines in the grid, and an optimal restoration of load is used to determine the minimum load shedding necessary at each step within the restoration process of the grid. We integrate over the cost of load shedding to measure the area that represents unserved load over the fault and restoration process. This paper uses many simulated events to find the complementary cumulative distribution function for a power grid test network. We then test improvements on the grid to see how the resilience distribution changes with the improvements.</a:t>
            </a:r>
          </a:p>
        </p:txBody>
      </p:sp>
      <p:sp>
        <p:nvSpPr>
          <p:cNvPr id="34" name="TextBox 33">
            <a:extLst>
              <a:ext uri="{FF2B5EF4-FFF2-40B4-BE49-F238E27FC236}">
                <a16:creationId xmlns:a16="http://schemas.microsoft.com/office/drawing/2014/main" id="{65BAB62F-24B5-B442-87D6-F989936C4275}"/>
              </a:ext>
            </a:extLst>
          </p:cNvPr>
          <p:cNvSpPr txBox="1"/>
          <p:nvPr/>
        </p:nvSpPr>
        <p:spPr>
          <a:xfrm>
            <a:off x="5262691" y="2806378"/>
            <a:ext cx="1897531" cy="861774"/>
          </a:xfrm>
          <a:prstGeom prst="rect">
            <a:avLst/>
          </a:prstGeom>
          <a:noFill/>
        </p:spPr>
        <p:txBody>
          <a:bodyPr wrap="square" rtlCol="0">
            <a:spAutoFit/>
          </a:bodyPr>
          <a:lstStyle/>
          <a:p>
            <a:pPr marL="171450" indent="-171450">
              <a:buFont typeface="Arial" panose="020B0604020202020204" pitchFamily="34" charset="0"/>
              <a:buChar char="•"/>
            </a:pPr>
            <a:r>
              <a:rPr lang="en-US" sz="1000" dirty="0">
                <a:latin typeface="Century Gothic" panose="020B0502020202020204" pitchFamily="34" charset="0"/>
              </a:rPr>
              <a:t> </a:t>
            </a:r>
            <a:r>
              <a:rPr lang="en-US" sz="1000" dirty="0" smtClean="0">
                <a:latin typeface="Century Gothic" panose="020B0502020202020204" pitchFamily="34" charset="0"/>
              </a:rPr>
              <a:t>Initiate outages</a:t>
            </a:r>
          </a:p>
          <a:p>
            <a:pPr marL="171450" indent="-171450">
              <a:buFont typeface="Arial" panose="020B0604020202020204" pitchFamily="34" charset="0"/>
              <a:buChar char="•"/>
            </a:pPr>
            <a:r>
              <a:rPr lang="en-US" sz="1000" dirty="0" smtClean="0">
                <a:latin typeface="Century Gothic" panose="020B0502020202020204" pitchFamily="34" charset="0"/>
              </a:rPr>
              <a:t>Outages ---&gt; </a:t>
            </a:r>
            <a:r>
              <a:rPr lang="en-US" sz="1000" dirty="0">
                <a:latin typeface="Century Gothic" panose="020B0502020202020204" pitchFamily="34" charset="0"/>
              </a:rPr>
              <a:t>Initial lost load, </a:t>
            </a:r>
            <a:r>
              <a:rPr lang="en-US" sz="1000" dirty="0" smtClean="0">
                <a:latin typeface="Century Gothic" panose="020B0502020202020204" pitchFamily="34" charset="0"/>
              </a:rPr>
              <a:t>LSOPF</a:t>
            </a:r>
          </a:p>
          <a:p>
            <a:pPr marL="171450" indent="-171450">
              <a:buFont typeface="Arial" panose="020B0604020202020204" pitchFamily="34" charset="0"/>
              <a:buChar char="•"/>
            </a:pPr>
            <a:r>
              <a:rPr lang="en-US" sz="1000" dirty="0" smtClean="0">
                <a:latin typeface="Century Gothic" panose="020B0502020202020204" pitchFamily="34" charset="0"/>
              </a:rPr>
              <a:t>Restoration</a:t>
            </a:r>
            <a:r>
              <a:rPr lang="en-US" sz="1000" dirty="0">
                <a:latin typeface="Century Gothic" panose="020B0502020202020204" pitchFamily="34" charset="0"/>
              </a:rPr>
              <a:t>, </a:t>
            </a:r>
            <a:r>
              <a:rPr lang="en-US" sz="1000" dirty="0" smtClean="0">
                <a:latin typeface="Century Gothic" panose="020B0502020202020204" pitchFamily="34" charset="0"/>
              </a:rPr>
              <a:t>LROPF</a:t>
            </a:r>
          </a:p>
          <a:p>
            <a:pPr marL="171450" indent="-171450">
              <a:buFont typeface="Arial" panose="020B0604020202020204" pitchFamily="34" charset="0"/>
              <a:buChar char="•"/>
            </a:pPr>
            <a:r>
              <a:rPr lang="en-US" sz="1000" dirty="0" smtClean="0">
                <a:latin typeface="Century Gothic" panose="020B0502020202020204" pitchFamily="34" charset="0"/>
              </a:rPr>
              <a:t>Resilience metrics</a:t>
            </a:r>
            <a:endParaRPr lang="en-US" sz="1000" dirty="0">
              <a:latin typeface="Century Gothic" panose="020B0502020202020204" pitchFamily="34" charset="0"/>
            </a:endParaRPr>
          </a:p>
        </p:txBody>
      </p:sp>
      <p:sp>
        <p:nvSpPr>
          <p:cNvPr id="35" name="TextBox 34">
            <a:extLst>
              <a:ext uri="{FF2B5EF4-FFF2-40B4-BE49-F238E27FC236}">
                <a16:creationId xmlns:a16="http://schemas.microsoft.com/office/drawing/2014/main" id="{0BC4D14D-576D-444E-8190-05AC06EB3537}"/>
              </a:ext>
            </a:extLst>
          </p:cNvPr>
          <p:cNvSpPr txBox="1"/>
          <p:nvPr/>
        </p:nvSpPr>
        <p:spPr>
          <a:xfrm>
            <a:off x="3737500" y="2776554"/>
            <a:ext cx="944452" cy="369332"/>
          </a:xfrm>
          <a:prstGeom prst="rect">
            <a:avLst/>
          </a:prstGeom>
          <a:noFill/>
        </p:spPr>
        <p:txBody>
          <a:bodyPr wrap="square" rtlCol="0">
            <a:spAutoFit/>
          </a:bodyPr>
          <a:lstStyle/>
          <a:p>
            <a:r>
              <a:rPr lang="en-US" dirty="0" smtClean="0">
                <a:solidFill>
                  <a:schemeClr val="tx2"/>
                </a:solidFill>
                <a:latin typeface="Century Gothic" panose="020B0502020202020204" pitchFamily="34" charset="0"/>
              </a:rPr>
              <a:t>Model</a:t>
            </a:r>
            <a:endParaRPr lang="en-US" dirty="0">
              <a:solidFill>
                <a:schemeClr val="tx2"/>
              </a:solidFill>
              <a:latin typeface="Century Gothic" panose="020B0502020202020204" pitchFamily="34" charset="0"/>
            </a:endParaRPr>
          </a:p>
        </p:txBody>
      </p:sp>
      <p:pic>
        <p:nvPicPr>
          <p:cNvPr id="36" name="Picture 3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07617" y="3809825"/>
            <a:ext cx="3886329" cy="2590886"/>
          </a:xfrm>
          <a:prstGeom prst="rect">
            <a:avLst/>
          </a:prstGeom>
        </p:spPr>
      </p:pic>
    </p:spTree>
    <p:extLst>
      <p:ext uri="{BB962C8B-B14F-4D97-AF65-F5344CB8AC3E}">
        <p14:creationId xmlns:p14="http://schemas.microsoft.com/office/powerpoint/2010/main" val="313125823"/>
      </p:ext>
    </p:extLst>
  </p:cSld>
  <p:clrMapOvr>
    <a:masterClrMapping/>
  </p:clrMapOvr>
</p:sld>
</file>

<file path=ppt/theme/theme1.xml><?xml version="1.0" encoding="utf-8"?>
<a:theme xmlns:a="http://schemas.openxmlformats.org/drawingml/2006/main" name="Office Theme">
  <a:themeElements>
    <a:clrScheme name="UVM">
      <a:dk1>
        <a:srgbClr val="000000"/>
      </a:dk1>
      <a:lt1>
        <a:srgbClr val="FFFFFF"/>
      </a:lt1>
      <a:dk2>
        <a:srgbClr val="00765E"/>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4646</TotalTime>
  <Words>469</Words>
  <Application>Microsoft Office PowerPoint</Application>
  <PresentationFormat>Widescreen</PresentationFormat>
  <Paragraphs>18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Century Gothic</vt:lpstr>
      <vt:lpstr>Office Theme</vt:lpstr>
      <vt:lpstr>Measuring Power System Resilience Based on Empirical Data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D. H. Hines</dc:creator>
  <cp:lastModifiedBy>Mollyrose Kelly-Gorham</cp:lastModifiedBy>
  <cp:revision>47</cp:revision>
  <dcterms:created xsi:type="dcterms:W3CDTF">2016-10-20T23:05:55Z</dcterms:created>
  <dcterms:modified xsi:type="dcterms:W3CDTF">2019-04-18T18:57:08Z</dcterms:modified>
</cp:coreProperties>
</file>

<file path=docProps/thumbnail.jpeg>
</file>